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sldIdLst>
    <p:sldId id="256" r:id="rId3"/>
    <p:sldId id="257" r:id="rId4"/>
    <p:sldId id="258" r:id="rId5"/>
    <p:sldId id="261" r:id="rId6"/>
    <p:sldId id="260" r:id="rId7"/>
    <p:sldId id="259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414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7516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986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71124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2989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3643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012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4684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7855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3021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515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583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0259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5336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5551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2717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9912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6644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0727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8724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406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062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57316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3171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557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918112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288529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018599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B33E-1302-44C5-BCC7-6A7D07C55ADE}" type="datetimeFigureOut">
              <a:rPr lang="es-ES" smtClean="0"/>
              <a:t>20/09/2023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5AD06-BFFD-4A30-80AC-6332345952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52626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39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6931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2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68993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0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253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889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7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05608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ARDUINO MEGA</a:t>
            </a:r>
            <a:br>
              <a:rPr lang="es-ES" dirty="0" smtClean="0"/>
            </a:br>
            <a:r>
              <a:rPr lang="es-ES" dirty="0" smtClean="0"/>
              <a:t>2560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GRUPO 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735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07" y="1306846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8007664" y="2845451"/>
            <a:ext cx="3208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Puerto serial: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4 puertos seriales: pines 0,1 y 14 – 19.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Reciben y transmiten datos en serie.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239922" y="2180690"/>
            <a:ext cx="1197296" cy="739848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935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23224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1145310" y="2598560"/>
            <a:ext cx="3208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Interrupciones externas: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</a:t>
            </a:r>
            <a:r>
              <a:rPr lang="es-ES" dirty="0" smtClean="0">
                <a:solidFill>
                  <a:schemeClr val="bg1"/>
                </a:solidFill>
              </a:rPr>
              <a:t>ines 2,3,18,19,20,21.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Se pueden configurar para activar interrupciones por flanco.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771213" y="2031061"/>
            <a:ext cx="310605" cy="453521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8913091" y="2031061"/>
            <a:ext cx="544945" cy="665957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96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50092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1145310" y="2688697"/>
            <a:ext cx="3208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PWM: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</a:t>
            </a:r>
            <a:r>
              <a:rPr lang="es-ES" dirty="0" smtClean="0">
                <a:solidFill>
                  <a:schemeClr val="bg1"/>
                </a:solidFill>
              </a:rPr>
              <a:t>ines 2 – 13 y 44 - 46.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Proporcionan </a:t>
            </a:r>
            <a:r>
              <a:rPr lang="es-ES" dirty="0" err="1" smtClean="0">
                <a:solidFill>
                  <a:schemeClr val="bg1"/>
                </a:solidFill>
              </a:rPr>
              <a:t>salidad</a:t>
            </a:r>
            <a:r>
              <a:rPr lang="es-ES" dirty="0" smtClean="0">
                <a:solidFill>
                  <a:schemeClr val="bg1"/>
                </a:solidFill>
              </a:rPr>
              <a:t> PWM de 8 bits con la función </a:t>
            </a:r>
            <a:r>
              <a:rPr lang="es-ES" dirty="0" err="1" smtClean="0">
                <a:solidFill>
                  <a:schemeClr val="bg1"/>
                </a:solidFill>
              </a:rPr>
              <a:t>analogWrite</a:t>
            </a:r>
            <a:r>
              <a:rPr lang="es-ES" dirty="0" smtClean="0">
                <a:solidFill>
                  <a:schemeClr val="bg1"/>
                </a:solidFill>
              </a:rPr>
              <a:t>().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400800" y="2040297"/>
            <a:ext cx="1671781" cy="638248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9518072" y="3652043"/>
            <a:ext cx="614219" cy="153340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9518071" y="3805383"/>
            <a:ext cx="355601" cy="129308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879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50091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1145310" y="2411698"/>
            <a:ext cx="3208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Pines que soportan la comunicación SPI utilizando librerías SPI: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53 (SS).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51 (MOSI).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50 (MISO).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52 (SCK).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9518072" y="4039971"/>
            <a:ext cx="614219" cy="291884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10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50091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1145310" y="2827196"/>
            <a:ext cx="3208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LED: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13 entrada digital.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Nivel alto LED encendido.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Nivel bajo LED apagado.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423890" y="2085002"/>
            <a:ext cx="143165" cy="501179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4526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50092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1145310" y="2550198"/>
            <a:ext cx="3208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TWI: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Soporta comunicación TWI o I2C usando la biblioteca </a:t>
            </a:r>
            <a:r>
              <a:rPr lang="es-ES" dirty="0" err="1" smtClean="0">
                <a:solidFill>
                  <a:schemeClr val="bg1"/>
                </a:solidFill>
              </a:rPr>
              <a:t>Wire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20 SDA.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21 SCL.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9157854" y="2057292"/>
            <a:ext cx="346364" cy="639726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344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50091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1145310" y="2827196"/>
            <a:ext cx="3208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AREF: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de tensión de referencia para entradas analógicas.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146799" y="2085001"/>
            <a:ext cx="198583" cy="519654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169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50091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1145310" y="3104195"/>
            <a:ext cx="320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SCL para el reloj.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SDA para el dato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860472" y="2066529"/>
            <a:ext cx="327892" cy="261035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04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50092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1145310" y="2688697"/>
            <a:ext cx="3208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ICSP: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Para el uso con la interfaz USB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Para uso con el </a:t>
            </a:r>
            <a:r>
              <a:rPr lang="es-ES" dirty="0" err="1" smtClean="0">
                <a:solidFill>
                  <a:schemeClr val="bg1"/>
                </a:solidFill>
              </a:rPr>
              <a:t>Atmega</a:t>
            </a:r>
            <a:r>
              <a:rPr lang="es-ES" dirty="0" smtClean="0">
                <a:solidFill>
                  <a:schemeClr val="bg1"/>
                </a:solidFill>
              </a:rPr>
              <a:t> 2560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712689" y="2288202"/>
            <a:ext cx="457201" cy="353398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Conector recto de flecha 2"/>
          <p:cNvCxnSpPr/>
          <p:nvPr/>
        </p:nvCxnSpPr>
        <p:spPr>
          <a:xfrm flipV="1">
            <a:off x="4267200" y="2641601"/>
            <a:ext cx="1445489" cy="50132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4128655" y="3537527"/>
            <a:ext cx="3953161" cy="1671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8081816" y="3073962"/>
            <a:ext cx="424875" cy="583637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330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49350"/>
            <a:ext cx="6065837" cy="4554538"/>
          </a:xfrm>
        </p:spPr>
      </p:pic>
      <p:sp>
        <p:nvSpPr>
          <p:cNvPr id="8" name="CuadroTexto 7"/>
          <p:cNvSpPr txBox="1"/>
          <p:nvPr/>
        </p:nvSpPr>
        <p:spPr>
          <a:xfrm>
            <a:off x="1145310" y="2688697"/>
            <a:ext cx="3208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IOREF: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Proporciona la referencia de tensión con la que funciona el microcontrolador.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474690" y="4228508"/>
            <a:ext cx="169950" cy="596041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585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5" y="2008332"/>
            <a:ext cx="6065837" cy="4554538"/>
          </a:xfrm>
        </p:spPr>
      </p:pic>
      <p:sp>
        <p:nvSpPr>
          <p:cNvPr id="7" name="Rectángulo 6"/>
          <p:cNvSpPr/>
          <p:nvPr/>
        </p:nvSpPr>
        <p:spPr>
          <a:xfrm>
            <a:off x="7771212" y="3691379"/>
            <a:ext cx="966387" cy="972986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096962" y="2869551"/>
            <a:ext cx="314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Microcontrolador </a:t>
            </a:r>
            <a:r>
              <a:rPr lang="es-ES" dirty="0" err="1" smtClean="0">
                <a:solidFill>
                  <a:schemeClr val="bg1"/>
                </a:solidFill>
              </a:rPr>
              <a:t>ATmel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ATmega2560 a 16 </a:t>
            </a:r>
            <a:r>
              <a:rPr lang="es-ES" dirty="0" smtClean="0">
                <a:solidFill>
                  <a:schemeClr val="bg1"/>
                </a:solidFill>
              </a:rPr>
              <a:t>MHz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Memorias: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SRAM integrada de 8 Kb: crea y manipula las variables ejecutadas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EEPORM de 4 Kb: mantiene datos después de Reset o apagado.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Flash de 256 Kb: memoria del programa.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Señal de reloj de 16 </a:t>
            </a:r>
            <a:r>
              <a:rPr lang="es-ES" dirty="0" smtClean="0">
                <a:solidFill>
                  <a:schemeClr val="bg1"/>
                </a:solidFill>
              </a:rPr>
              <a:t>MHz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6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72" y="1150091"/>
            <a:ext cx="6065837" cy="4554538"/>
          </a:xfrm>
        </p:spPr>
      </p:pic>
      <p:sp>
        <p:nvSpPr>
          <p:cNvPr id="7" name="Rectángulo 6"/>
          <p:cNvSpPr/>
          <p:nvPr/>
        </p:nvSpPr>
        <p:spPr>
          <a:xfrm>
            <a:off x="5591430" y="2463611"/>
            <a:ext cx="947916" cy="796825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563528" y="1580701"/>
            <a:ext cx="36703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Entradas de voltaje: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Puerto USB: tiene una protección de 500 mA, posee un fusible </a:t>
            </a:r>
            <a:r>
              <a:rPr lang="es-ES" dirty="0" err="1" smtClean="0">
                <a:solidFill>
                  <a:schemeClr val="bg1"/>
                </a:solidFill>
              </a:rPr>
              <a:t>autoreseteable</a:t>
            </a:r>
            <a:r>
              <a:rPr lang="es-ES" dirty="0" smtClean="0">
                <a:solidFill>
                  <a:schemeClr val="bg1"/>
                </a:solidFill>
              </a:rPr>
              <a:t> para protegerse del PC.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Entrada Jack hembra: se puede alimentar con un valor entre 5 – 20 V.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 </a:t>
            </a:r>
            <a:r>
              <a:rPr lang="es-ES" dirty="0" err="1" smtClean="0">
                <a:solidFill>
                  <a:schemeClr val="bg1"/>
                </a:solidFill>
              </a:rPr>
              <a:t>Vin</a:t>
            </a:r>
            <a:r>
              <a:rPr lang="es-ES" dirty="0" smtClean="0">
                <a:solidFill>
                  <a:schemeClr val="bg1"/>
                </a:solidFill>
              </a:rPr>
              <a:t>: alimentación entre 7 – 12 V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Alimentación recomendada: 7 – 12 V (aunque admite de 6 a 20 V)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769580" y="4073237"/>
            <a:ext cx="895928" cy="609600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8203116" y="4363559"/>
            <a:ext cx="175491" cy="472304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1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23" y="1150091"/>
            <a:ext cx="6065837" cy="4554538"/>
          </a:xfrm>
        </p:spPr>
      </p:pic>
      <p:sp>
        <p:nvSpPr>
          <p:cNvPr id="7" name="Rectángulo 6"/>
          <p:cNvSpPr/>
          <p:nvPr/>
        </p:nvSpPr>
        <p:spPr>
          <a:xfrm>
            <a:off x="6420593" y="2041210"/>
            <a:ext cx="3092862" cy="665045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788800" y="1857700"/>
            <a:ext cx="34322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Entradas y salidas digitales: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Son 54 pines.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Pueden obtenerse un total de 70 entradas/salidas digitales.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Se recomienda no usar los pines 0,1,14,15,16,17,18,20, 21, ni el pin 13 como entrada.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Intensidad en continua de 40 </a:t>
            </a:r>
            <a:r>
              <a:rPr lang="es-ES" dirty="0" err="1" smtClean="0">
                <a:solidFill>
                  <a:schemeClr val="bg1"/>
                </a:solidFill>
              </a:rPr>
              <a:t>mA.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9513454" y="2281382"/>
            <a:ext cx="600241" cy="2032000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49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219018"/>
            <a:ext cx="6065837" cy="4554538"/>
          </a:xfrm>
        </p:spPr>
      </p:pic>
      <p:sp>
        <p:nvSpPr>
          <p:cNvPr id="7" name="Rectángulo 6"/>
          <p:cNvSpPr/>
          <p:nvPr/>
        </p:nvSpPr>
        <p:spPr>
          <a:xfrm>
            <a:off x="7503357" y="4230255"/>
            <a:ext cx="2167116" cy="618836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145310" y="2273199"/>
            <a:ext cx="3208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Entradas/salidas analógicas: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Pines del 0 al 15.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Trae un convertidos analógico a digital de 16 canales.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Resolución de 10 bits, devolviendo enteros de entre 0 y 1023.</a:t>
            </a:r>
          </a:p>
        </p:txBody>
      </p:sp>
    </p:spTree>
    <p:extLst>
      <p:ext uri="{BB962C8B-B14F-4D97-AF65-F5344CB8AC3E}">
        <p14:creationId xmlns:p14="http://schemas.microsoft.com/office/powerpoint/2010/main" val="162232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6972926" y="1454892"/>
            <a:ext cx="37904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Para definir las entradas y salidas en el programa: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Se utiliza #define PIN XX (valor).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XX se refiere a la entrada en la placa.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Valor se refiere al valor al que se le asigna.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Configuración en el </a:t>
            </a:r>
            <a:r>
              <a:rPr lang="es-ES" dirty="0" err="1" smtClean="0">
                <a:solidFill>
                  <a:schemeClr val="bg1"/>
                </a:solidFill>
              </a:rPr>
              <a:t>setup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err="1" smtClean="0">
                <a:solidFill>
                  <a:schemeClr val="bg1"/>
                </a:solidFill>
              </a:rPr>
              <a:t>pinMode</a:t>
            </a:r>
            <a:r>
              <a:rPr lang="es-ES" dirty="0" smtClean="0">
                <a:solidFill>
                  <a:schemeClr val="bg1"/>
                </a:solidFill>
              </a:rPr>
              <a:t>(XX, INPUT/OUTPUT):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Se configura XX como salida o entrada.</a:t>
            </a:r>
          </a:p>
        </p:txBody>
      </p:sp>
    </p:spTree>
    <p:extLst>
      <p:ext uri="{BB962C8B-B14F-4D97-AF65-F5344CB8AC3E}">
        <p14:creationId xmlns:p14="http://schemas.microsoft.com/office/powerpoint/2010/main" val="382338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32" y="1150091"/>
            <a:ext cx="6065837" cy="4554538"/>
          </a:xfrm>
        </p:spPr>
      </p:pic>
      <p:sp>
        <p:nvSpPr>
          <p:cNvPr id="7" name="Rectángulo 6"/>
          <p:cNvSpPr/>
          <p:nvPr/>
        </p:nvSpPr>
        <p:spPr>
          <a:xfrm>
            <a:off x="6616666" y="4227087"/>
            <a:ext cx="153589" cy="612768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147421" y="4504300"/>
            <a:ext cx="3008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Botón y pin de Reset: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El botón es pulsándolo.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El pin es conectando 0V.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Reinicia el programa.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061527" y="2068945"/>
            <a:ext cx="517237" cy="498764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776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50091"/>
            <a:ext cx="6065837" cy="4554538"/>
          </a:xfrm>
        </p:spPr>
      </p:pic>
      <p:sp>
        <p:nvSpPr>
          <p:cNvPr id="7" name="Rectángulo 6"/>
          <p:cNvSpPr/>
          <p:nvPr/>
        </p:nvSpPr>
        <p:spPr>
          <a:xfrm>
            <a:off x="6875284" y="4214525"/>
            <a:ext cx="153589" cy="612768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937908" y="4214525"/>
            <a:ext cx="3208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Pin 5 V: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Suministra 5 V.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Proviene del USB, JACK o pin </a:t>
            </a:r>
            <a:r>
              <a:rPr lang="es-ES" dirty="0" err="1" smtClean="0">
                <a:solidFill>
                  <a:schemeClr val="bg1"/>
                </a:solidFill>
              </a:rPr>
              <a:t>Vin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Pin de 3.3 V a 50 </a:t>
            </a:r>
            <a:r>
              <a:rPr lang="es-ES" dirty="0" err="1" smtClean="0">
                <a:solidFill>
                  <a:schemeClr val="bg1"/>
                </a:solidFill>
              </a:rPr>
              <a:t>mA.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9576921" y="2087418"/>
            <a:ext cx="509188" cy="212437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733835" y="4214525"/>
            <a:ext cx="153589" cy="612768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9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94" y="1150091"/>
            <a:ext cx="6065837" cy="4554538"/>
          </a:xfrm>
        </p:spPr>
      </p:pic>
      <p:sp>
        <p:nvSpPr>
          <p:cNvPr id="7" name="Rectángulo 6"/>
          <p:cNvSpPr/>
          <p:nvPr/>
        </p:nvSpPr>
        <p:spPr>
          <a:xfrm>
            <a:off x="6284157" y="2062452"/>
            <a:ext cx="153589" cy="612768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145310" y="2827196"/>
            <a:ext cx="3208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5 pines de GND: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Tierra para los proyectos.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No suele usarse el de arriba.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9650813" y="4320742"/>
            <a:ext cx="555370" cy="205076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6958413" y="4423280"/>
            <a:ext cx="366023" cy="342684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864608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116</TotalTime>
  <Words>488</Words>
  <Application>Microsoft Office PowerPoint</Application>
  <PresentationFormat>Panorámica</PresentationFormat>
  <Paragraphs>76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Montserrat</vt:lpstr>
      <vt:lpstr>Montserrat ExtraBold</vt:lpstr>
      <vt:lpstr>Montserrat Medium</vt:lpstr>
      <vt:lpstr>Proxima Nova</vt:lpstr>
      <vt:lpstr>Proxima Nova Semibold</vt:lpstr>
      <vt:lpstr>Futuristic Background by Slidesgo</vt:lpstr>
      <vt:lpstr>Slidesgo Final Pages</vt:lpstr>
      <vt:lpstr>ARDUINO MEGA 2560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MEGA 2560</dc:title>
  <dc:creator>JAVI</dc:creator>
  <cp:lastModifiedBy>JAVI</cp:lastModifiedBy>
  <cp:revision>15</cp:revision>
  <dcterms:created xsi:type="dcterms:W3CDTF">2023-09-20T16:40:33Z</dcterms:created>
  <dcterms:modified xsi:type="dcterms:W3CDTF">2023-09-20T18:55:02Z</dcterms:modified>
</cp:coreProperties>
</file>